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7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4A039-12A8-054C-863A-47B146B45F5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7A03-D362-8347-9EE4-7918C06D9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37A03-D362-8347-9EE4-7918C06D9A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2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3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2C97-B2EC-4C19-832D-7C38B77EA62F}" type="datetimeFigureOut">
              <a:rPr lang="en-US" smtClean="0"/>
              <a:t>3/27/14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D7F4-A1CE-4E95-9BFC-E71717D6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istwomensministries.org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2011 ADVISORY CD FILES\3. OUTREACH\OUTREACH\2. Homes of Hope and Healing MInistry  PP\HomesHopeHealing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819400" y="6019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General Conference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Women’s Ministries Department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Abadi MT Condensed Light"/>
                <a:cs typeface="Abadi MT Condensed Light"/>
                <a:hlinkClick r:id="rId3"/>
              </a:rPr>
              <a:t>www.adventistwomensministries.org</a:t>
            </a:r>
            <a:r>
              <a:rPr lang="en-US" sz="1100" b="1" dirty="0" smtClean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endParaRPr lang="en-US" sz="1100" b="1" dirty="0">
              <a:solidFill>
                <a:schemeClr val="bg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6" name="Picture 7" descr="WMLOGO-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61" y="5410200"/>
            <a:ext cx="774939" cy="59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0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8392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dirty="0"/>
              <a:t>The </a:t>
            </a:r>
            <a:r>
              <a:rPr lang="en-US" sz="3600" dirty="0" err="1"/>
              <a:t>Saviour</a:t>
            </a:r>
            <a:r>
              <a:rPr lang="en-US" sz="3600" dirty="0"/>
              <a:t> will reflect upon these self-sacrificing women the light of His countenance, and this will give them a power that will exceed that of men.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do in families a work that men cannot do, a work that reaches the inner life. They can come close to the hearts of those whom men cannot reach.</a:t>
            </a:r>
          </a:p>
        </p:txBody>
      </p:sp>
    </p:spTree>
    <p:extLst>
      <p:ext uri="{BB962C8B-B14F-4D97-AF65-F5344CB8AC3E}">
        <p14:creationId xmlns:p14="http://schemas.microsoft.com/office/powerpoint/2010/main" val="11152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work is needed. Discreet and humble women can do a good work in explaining the truth to the people in their homes. </a:t>
            </a:r>
            <a:r>
              <a:rPr lang="en-US" sz="3600" dirty="0"/>
              <a:t>The Word of God thus explained will do its leavening work, and through its influence whole families will be converted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r>
              <a:rPr lang="en-US" sz="3600" dirty="0" smtClean="0"/>
              <a:t>-</a:t>
            </a:r>
            <a:r>
              <a:rPr lang="en-US" sz="3600" dirty="0"/>
              <a:t>- </a:t>
            </a:r>
            <a:r>
              <a:rPr lang="en-US" dirty="0"/>
              <a:t>Testimonies, vol. 9, pp. 128, 129.  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237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7912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Adobe Caslon Pro"/>
                <a:cs typeface="Adobe Caslon Pro"/>
              </a:rPr>
              <a:t/>
            </a:r>
            <a:br>
              <a:rPr lang="en-US" b="1" dirty="0" smtClean="0">
                <a:solidFill>
                  <a:srgbClr val="1F497D"/>
                </a:solidFill>
                <a:latin typeface="Adobe Caslon Pro"/>
                <a:cs typeface="Adobe Caslon Pro"/>
              </a:rPr>
            </a:br>
            <a:r>
              <a:rPr lang="en-US" b="1" dirty="0" smtClean="0">
                <a:solidFill>
                  <a:srgbClr val="1F497D"/>
                </a:solidFill>
                <a:latin typeface="Adobe Caslon Pro"/>
                <a:cs typeface="Adobe Caslon Pro"/>
              </a:rPr>
              <a:t>How to Start?</a:t>
            </a:r>
            <a:r>
              <a:rPr lang="en-US" b="1" dirty="0">
                <a:solidFill>
                  <a:srgbClr val="1F497D"/>
                </a:solidFill>
                <a:latin typeface="Adobe Caslon Pro"/>
                <a:cs typeface="Adobe Caslon Pro"/>
              </a:rPr>
              <a:t/>
            </a:r>
            <a:br>
              <a:rPr lang="en-US" b="1" dirty="0">
                <a:solidFill>
                  <a:srgbClr val="1F497D"/>
                </a:solidFill>
                <a:latin typeface="Adobe Caslon Pro"/>
                <a:cs typeface="Adobe Caslon Pro"/>
              </a:rPr>
            </a:br>
            <a:endParaRPr lang="en-US" b="1" dirty="0">
              <a:solidFill>
                <a:srgbClr val="1F497D"/>
              </a:solidFill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 this ministry,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open our homes </a:t>
            </a:r>
            <a:r>
              <a:rPr lang="en-US" dirty="0"/>
              <a:t>to women in our community. We work in small groups (between 1 and 15). The goal is to make lasting friendships for Jesus. 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come </a:t>
            </a:r>
            <a:r>
              <a:rPr lang="en-US" dirty="0"/>
              <a:t>to your home or other non-church location (if possible).</a:t>
            </a:r>
          </a:p>
          <a:p>
            <a:pPr lvl="0"/>
            <a:r>
              <a:rPr lang="en-US" dirty="0"/>
              <a:t>You may want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offer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lunch or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supper </a:t>
            </a:r>
            <a:r>
              <a:rPr lang="en-US" dirty="0"/>
              <a:t>(optional).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0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4525963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your personal testimony </a:t>
            </a:r>
            <a:r>
              <a:rPr lang="en-US" dirty="0">
                <a:solidFill>
                  <a:srgbClr val="000000"/>
                </a:solidFill>
              </a:rPr>
              <a:t>of what Jesus has done in your life.</a:t>
            </a:r>
          </a:p>
          <a:p>
            <a:pPr lvl="0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them to participate in an eight-week </a:t>
            </a:r>
            <a:r>
              <a:rPr lang="en-US" dirty="0">
                <a:solidFill>
                  <a:srgbClr val="000000"/>
                </a:solidFill>
              </a:rPr>
              <a:t>“Homes of Hope and Healing” journey.</a:t>
            </a:r>
          </a:p>
          <a:p>
            <a:pPr lvl="0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that this is an ongoing program with breaks every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eight-weeks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(The number of weeks is flexible. Keep it short to accommodate people’s schedules).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5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553200" cy="106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  <a:t>How </a:t>
            </a:r>
            <a:r>
              <a:rPr lang="en-US" sz="3600" b="1" dirty="0">
                <a:solidFill>
                  <a:schemeClr val="tx2"/>
                </a:solidFill>
                <a:latin typeface="Book Antiqua" pitchFamily="18" charset="0"/>
              </a:rPr>
              <a:t>do I organize </a:t>
            </a:r>
            <a: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Book Antiqua" pitchFamily="18" charset="0"/>
              </a:rPr>
              <a:t>the </a:t>
            </a:r>
            <a:r>
              <a:rPr lang="en-US" sz="3600" b="1" dirty="0">
                <a:solidFill>
                  <a:schemeClr val="tx2"/>
                </a:solidFill>
                <a:latin typeface="Book Antiqua" pitchFamily="18" charset="0"/>
              </a:rPr>
              <a:t>program?</a:t>
            </a:r>
            <a:r>
              <a:rPr lang="en-US" sz="3600" dirty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Book Antiqua" pitchFamily="18" charset="0"/>
              </a:rPr>
            </a:br>
            <a:endParaRPr lang="en-US" sz="36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Choose one topic to focus on for eight weeks.</a:t>
            </a:r>
            <a:r>
              <a:rPr lang="en-US" sz="2800" dirty="0"/>
              <a:t> Involve the group in choosing a topic so it fits their needs.  Possible topics might be: health, spiritual nurturing, family, parenting, communication, etc</a:t>
            </a:r>
            <a:r>
              <a:rPr lang="en-US" sz="2800" dirty="0" smtClean="0"/>
              <a:t>.</a:t>
            </a:r>
            <a:endParaRPr lang="en-US" sz="1100" dirty="0"/>
          </a:p>
          <a:p>
            <a:pPr lvl="0"/>
            <a:r>
              <a:rPr lang="en-US" sz="2800" dirty="0"/>
              <a:t> </a:t>
            </a:r>
            <a:r>
              <a:rPr lang="en-US" sz="2800" b="1" dirty="0"/>
              <a:t>You may use DVDs, PowerPoint</a:t>
            </a:r>
            <a:r>
              <a:rPr lang="en-US" sz="2800" dirty="0"/>
              <a:t>, printed lessons, or other media in your meetings</a:t>
            </a:r>
            <a:r>
              <a:rPr lang="en-US" sz="2800" dirty="0" smtClean="0"/>
              <a:t>.</a:t>
            </a:r>
            <a:endParaRPr lang="en-US" sz="1000" dirty="0"/>
          </a:p>
          <a:p>
            <a:pPr lvl="0"/>
            <a:r>
              <a:rPr lang="en-US" sz="2800" b="1" dirty="0"/>
              <a:t>Invite speakers to present topics as needed. </a:t>
            </a:r>
            <a:r>
              <a:rPr lang="en-US" sz="2800" dirty="0"/>
              <a:t>You do not have to lead out each time you meet.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15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5181600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The presentation </a:t>
            </a:r>
            <a:r>
              <a:rPr lang="en-US" sz="2800" dirty="0"/>
              <a:t>of the topic should be  about 30 minutes</a:t>
            </a:r>
            <a:r>
              <a:rPr lang="en-US" sz="2800" dirty="0" smtClean="0"/>
              <a:t>.</a:t>
            </a:r>
            <a:endParaRPr lang="en-US" sz="1000" dirty="0"/>
          </a:p>
          <a:p>
            <a:pPr lvl="0"/>
            <a:r>
              <a:rPr lang="en-US" sz="2800" b="1" dirty="0"/>
              <a:t>Follow with a break out </a:t>
            </a:r>
            <a:r>
              <a:rPr lang="en-US" sz="2800" dirty="0"/>
              <a:t>time/group discussion of about 30 minutes. </a:t>
            </a:r>
            <a:endParaRPr lang="en-US" sz="1000" dirty="0"/>
          </a:p>
          <a:p>
            <a:pPr lvl="0"/>
            <a:r>
              <a:rPr lang="en-US" sz="2800" b="1" dirty="0"/>
              <a:t>The total time for the small group meeting should be about one hour</a:t>
            </a:r>
            <a:r>
              <a:rPr lang="en-US" sz="2800" dirty="0"/>
              <a:t> (The length is flexible, but remember, you may have working women </a:t>
            </a:r>
            <a:r>
              <a:rPr lang="en-US" sz="2800" dirty="0" smtClean="0"/>
              <a:t>or mothers </a:t>
            </a:r>
            <a:r>
              <a:rPr lang="en-US" sz="2800" dirty="0"/>
              <a:t>of young </a:t>
            </a:r>
            <a:r>
              <a:rPr lang="en-US" sz="2800" dirty="0" smtClean="0"/>
              <a:t>children who </a:t>
            </a:r>
            <a:r>
              <a:rPr lang="en-US" sz="2800" dirty="0"/>
              <a:t>cannot stay out too late). </a:t>
            </a:r>
            <a:endParaRPr lang="en-US" sz="1000" dirty="0"/>
          </a:p>
          <a:p>
            <a:pPr lvl="0"/>
            <a:r>
              <a:rPr lang="en-US" sz="2800" b="1" dirty="0"/>
              <a:t>End your time together </a:t>
            </a:r>
            <a:r>
              <a:rPr lang="en-US" sz="2800" dirty="0" smtClean="0"/>
              <a:t>with a </a:t>
            </a:r>
            <a:r>
              <a:rPr lang="en-US" sz="2800" dirty="0"/>
              <a:t>short prayer.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101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400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sz="3600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rgbClr val="1F497D"/>
                </a:solidFill>
                <a:latin typeface="Book Antiqua" pitchFamily="18" charset="0"/>
              </a:rPr>
              <a:t>To Keep</a:t>
            </a:r>
            <a:r>
              <a:rPr lang="en-US" sz="3600" b="1" dirty="0">
                <a:solidFill>
                  <a:srgbClr val="1F497D"/>
                </a:solidFill>
                <a:latin typeface="Book Antiqua" pitchFamily="18" charset="0"/>
              </a:rPr>
              <a:t> </a:t>
            </a:r>
            <a:r>
              <a:rPr lang="en-US" sz="3600" b="1" dirty="0" smtClean="0">
                <a:solidFill>
                  <a:srgbClr val="1F497D"/>
                </a:solidFill>
                <a:latin typeface="Book Antiqua" pitchFamily="18" charset="0"/>
              </a:rPr>
              <a:t>Your Group Going</a:t>
            </a:r>
            <a:endParaRPr lang="en-US" sz="3600" b="1" dirty="0">
              <a:solidFill>
                <a:srgbClr val="1F497D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3810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When you finish the eight-week series, take a break of a few weeks. Then begin again, choosing another topic of interest to the group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endParaRPr lang="en-US" sz="14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The number of times you do an </a:t>
            </a:r>
            <a:r>
              <a:rPr lang="en-US" sz="2800" dirty="0" smtClean="0"/>
              <a:t>eight-week </a:t>
            </a:r>
            <a:r>
              <a:rPr lang="en-US" sz="2800" dirty="0"/>
              <a:t>series is flexible. It might be once every three or six months. Each small group leader is free to set  her own schedule.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88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8580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  <a:t>Helpful </a:t>
            </a:r>
            <a:r>
              <a:rPr lang="en-US" b="1" dirty="0">
                <a:solidFill>
                  <a:srgbClr val="1F497D"/>
                </a:solidFill>
                <a:latin typeface="Book Antiqua" pitchFamily="18" charset="0"/>
              </a:rPr>
              <a:t>Materials</a:t>
            </a:r>
            <a:br>
              <a:rPr lang="en-US" b="1" dirty="0">
                <a:solidFill>
                  <a:srgbClr val="1F497D"/>
                </a:solidFill>
                <a:latin typeface="Book Antiqua" pitchFamily="18" charset="0"/>
              </a:rPr>
            </a:br>
            <a:endParaRPr lang="en-US" b="1" dirty="0">
              <a:solidFill>
                <a:srgbClr val="1F497D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10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“</a:t>
            </a:r>
            <a:r>
              <a:rPr lang="en-US" sz="2800" b="1" dirty="0"/>
              <a:t>The Bible and </a:t>
            </a:r>
            <a:r>
              <a:rPr lang="en-US" sz="2800" b="1" dirty="0" smtClean="0"/>
              <a:t>Human </a:t>
            </a:r>
            <a:r>
              <a:rPr lang="en-US" sz="2800" b="1" dirty="0"/>
              <a:t>Emotions,” </a:t>
            </a:r>
            <a:r>
              <a:rPr lang="en-US" sz="2800" dirty="0"/>
              <a:t>Sabbath School Bible Study Guide by Julian </a:t>
            </a:r>
            <a:r>
              <a:rPr lang="en-US" sz="2800" dirty="0" err="1"/>
              <a:t>Melgosa</a:t>
            </a:r>
            <a:r>
              <a:rPr lang="en-US" sz="2800" dirty="0"/>
              <a:t> (2011).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“</a:t>
            </a:r>
            <a:r>
              <a:rPr lang="en-US" sz="2800" b="1" dirty="0"/>
              <a:t>Finding Calm in the Chaos of Life” </a:t>
            </a:r>
            <a:r>
              <a:rPr lang="en-US" sz="2800" dirty="0"/>
              <a:t>by </a:t>
            </a:r>
            <a:r>
              <a:rPr lang="en-US" sz="2800" dirty="0" smtClean="0"/>
              <a:t>Julian </a:t>
            </a:r>
            <a:r>
              <a:rPr lang="en-US" sz="2800" dirty="0" err="1" smtClean="0"/>
              <a:t>Melgosa</a:t>
            </a:r>
            <a:r>
              <a:rPr lang="en-US" sz="2800" dirty="0" smtClean="0"/>
              <a:t>, Pacific Press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“</a:t>
            </a:r>
            <a:r>
              <a:rPr lang="en-US" sz="2800" b="1" dirty="0"/>
              <a:t>The Benefits of Belief” </a:t>
            </a:r>
            <a:r>
              <a:rPr lang="en-US" sz="2800" dirty="0"/>
              <a:t>by Julian </a:t>
            </a:r>
            <a:r>
              <a:rPr lang="en-US" sz="2800" dirty="0" err="1" smtClean="0"/>
              <a:t>Melgosa</a:t>
            </a:r>
            <a:r>
              <a:rPr lang="en-US" sz="2800" dirty="0" smtClean="0"/>
              <a:t>, Pacific </a:t>
            </a:r>
            <a:r>
              <a:rPr lang="en-US" sz="2800" dirty="0"/>
              <a:t>Press.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“</a:t>
            </a:r>
            <a:r>
              <a:rPr lang="en-US" sz="2800" b="1" dirty="0"/>
              <a:t>Ten Choices for a Full Life” </a:t>
            </a:r>
            <a:r>
              <a:rPr lang="en-US" sz="2800" dirty="0"/>
              <a:t>by Katia Garcia </a:t>
            </a:r>
            <a:r>
              <a:rPr lang="en-US" sz="2800" dirty="0" err="1" smtClean="0"/>
              <a:t>Reinert</a:t>
            </a:r>
            <a:r>
              <a:rPr lang="en-US" sz="2800" dirty="0" smtClean="0"/>
              <a:t>,  Pacific Press</a:t>
            </a:r>
            <a:r>
              <a:rPr lang="en-US" sz="28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772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“Women in the Bible and Me,</a:t>
            </a:r>
            <a:r>
              <a:rPr lang="en-US" sz="2800" dirty="0"/>
              <a:t>” Bible Study Lessons by GC </a:t>
            </a:r>
            <a:r>
              <a:rPr lang="en-US" sz="2800" dirty="0" smtClean="0"/>
              <a:t>Women’s </a:t>
            </a:r>
            <a:r>
              <a:rPr lang="en-US" sz="2800" dirty="0"/>
              <a:t>Ministries.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“Bible Studies for Busy Women” </a:t>
            </a:r>
            <a:r>
              <a:rPr lang="en-US" sz="2800" dirty="0"/>
              <a:t>by </a:t>
            </a:r>
            <a:r>
              <a:rPr lang="en-US" sz="2800" dirty="0" smtClean="0"/>
              <a:t>General Conference </a:t>
            </a:r>
            <a:r>
              <a:rPr lang="en-US" sz="2800" dirty="0"/>
              <a:t>Women’s Ministries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“Celebrations” </a:t>
            </a:r>
            <a:r>
              <a:rPr lang="en-US" sz="2800" dirty="0"/>
              <a:t>by </a:t>
            </a:r>
            <a:r>
              <a:rPr lang="en-US" sz="2800" dirty="0" smtClean="0"/>
              <a:t>General Conference </a:t>
            </a:r>
            <a:r>
              <a:rPr lang="en-US" sz="2800" dirty="0"/>
              <a:t>Health Ministries.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“Journey of Joy” </a:t>
            </a:r>
            <a:r>
              <a:rPr lang="en-US" sz="2800" dirty="0"/>
              <a:t>by NAD Women’s Ministries.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materials may be available in your church.</a:t>
            </a:r>
          </a:p>
          <a:p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68580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rgbClr val="1F497D"/>
                </a:solidFill>
                <a:latin typeface="Book Antiqua" pitchFamily="18" charset="0"/>
              </a:rPr>
              <a:t>Helpful </a:t>
            </a:r>
            <a:r>
              <a:rPr lang="en-US" b="1" dirty="0">
                <a:solidFill>
                  <a:srgbClr val="1F497D"/>
                </a:solidFill>
                <a:latin typeface="Book Antiqua" pitchFamily="18" charset="0"/>
              </a:rPr>
              <a:t>Materials</a:t>
            </a:r>
            <a:br>
              <a:rPr lang="en-US" b="1" dirty="0">
                <a:solidFill>
                  <a:srgbClr val="1F497D"/>
                </a:solidFill>
                <a:latin typeface="Book Antiqua" pitchFamily="18" charset="0"/>
              </a:rPr>
            </a:br>
            <a:endParaRPr lang="en-US" b="1" dirty="0">
              <a:solidFill>
                <a:srgbClr val="1F49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2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715000" cy="1143000"/>
          </a:xfrm>
        </p:spPr>
        <p:txBody>
          <a:bodyPr>
            <a:no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/>
            </a:r>
            <a:b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</a:b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The Benefits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of “Homes of Hope and Healing” Ministry</a:t>
            </a:r>
            <a:b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1F497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</a:b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F497D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828800"/>
            <a:ext cx="5410200" cy="4114800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build strong friendships with other women </a:t>
            </a:r>
            <a:r>
              <a:rPr lang="en-US" dirty="0"/>
              <a:t>and help lead  women to Jesus by meeting their varied needs. </a:t>
            </a:r>
            <a:endParaRPr lang="en-US" dirty="0" smtClean="0"/>
          </a:p>
          <a:p>
            <a:pPr lvl="0"/>
            <a:endParaRPr lang="en-US" sz="1050" dirty="0"/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community will be strengthened</a:t>
            </a:r>
            <a:r>
              <a:rPr lang="en-US" dirty="0"/>
              <a:t> as women’s concerns are addressed.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0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1054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Book Antiqua"/>
                <a:cs typeface="Book Antiqua"/>
              </a:rPr>
              <a:t>“Go </a:t>
            </a:r>
            <a:r>
              <a:rPr lang="en-US" sz="2800" dirty="0">
                <a:latin typeface="Book Antiqua"/>
                <a:cs typeface="Book Antiqua"/>
              </a:rPr>
              <a:t>ye therefore, and teach all nations, baptizing them in the name of the Father, and of the Son, and of the Holy </a:t>
            </a:r>
            <a:r>
              <a:rPr lang="en-US" sz="2800" dirty="0" smtClean="0">
                <a:latin typeface="Book Antiqua"/>
                <a:cs typeface="Book Antiqua"/>
              </a:rPr>
              <a:t>Ghost: Teaching </a:t>
            </a:r>
            <a:r>
              <a:rPr lang="en-US" sz="2800" dirty="0">
                <a:latin typeface="Book Antiqua"/>
                <a:cs typeface="Book Antiqua"/>
              </a:rPr>
              <a:t>them to observe all things whatsoever I have commanded you: and, lo, I am with you always, even unto the end of the world. Amen</a:t>
            </a:r>
            <a:r>
              <a:rPr lang="en-US" sz="2800" dirty="0" smtClean="0">
                <a:latin typeface="Book Antiqua"/>
                <a:cs typeface="Book Antiqua"/>
              </a:rPr>
              <a:t>.”(KJV)</a:t>
            </a:r>
          </a:p>
          <a:p>
            <a:pPr marL="0" indent="0" algn="ctr">
              <a:buNone/>
            </a:pPr>
            <a:r>
              <a:rPr lang="en-US" sz="2800" dirty="0" smtClean="0">
                <a:latin typeface="Book Antiqua"/>
                <a:cs typeface="Book Antiqua"/>
              </a:rPr>
              <a:t>Matthew 28:19,20</a:t>
            </a:r>
            <a:endParaRPr lang="en-US"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4028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798637"/>
            <a:ext cx="5791200" cy="4525963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faith will be strengthened </a:t>
            </a:r>
            <a:r>
              <a:rPr lang="en-US" sz="3600" dirty="0" smtClean="0">
                <a:solidFill>
                  <a:srgbClr val="000000"/>
                </a:solidFill>
              </a:rPr>
              <a:t>as you share and witness.</a:t>
            </a:r>
          </a:p>
          <a:p>
            <a:pPr marL="0" lvl="0" indent="0">
              <a:buNone/>
            </a:pPr>
            <a:endParaRPr lang="en-US" sz="1050" dirty="0" smtClean="0">
              <a:solidFill>
                <a:srgbClr val="00000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church will be strengthened </a:t>
            </a:r>
            <a:r>
              <a:rPr lang="en-US" sz="3600" dirty="0" smtClean="0">
                <a:solidFill>
                  <a:srgbClr val="000000"/>
                </a:solidFill>
              </a:rPr>
              <a:t>as new friendships are formed.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1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7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dirty="0">
                <a:latin typeface="Book Antiqua"/>
                <a:cs typeface="Book Antiqua"/>
              </a:rPr>
              <a:t>"Christ's method alone will give true success in reaching the people. The </a:t>
            </a:r>
            <a:r>
              <a:rPr lang="en-US" sz="2800" dirty="0" err="1">
                <a:latin typeface="Book Antiqua"/>
                <a:cs typeface="Book Antiqua"/>
              </a:rPr>
              <a:t>Saviour</a:t>
            </a:r>
            <a:r>
              <a:rPr lang="en-US" sz="2800" dirty="0">
                <a:latin typeface="Book Antiqua"/>
                <a:cs typeface="Book Antiqua"/>
              </a:rPr>
              <a:t> mingled with men as one who desired their good. He showed His sympathy for them, ministered to their needs, and won their confidence. </a:t>
            </a:r>
            <a:r>
              <a:rPr lang="en-US" sz="2800" dirty="0" smtClean="0">
                <a:latin typeface="Book Antiqua"/>
                <a:cs typeface="Book Antiqua"/>
              </a:rPr>
              <a:t>Then </a:t>
            </a:r>
            <a:r>
              <a:rPr lang="en-US" sz="2800" dirty="0">
                <a:latin typeface="Book Antiqua"/>
                <a:cs typeface="Book Antiqua"/>
              </a:rPr>
              <a:t>He bade them, 'Follow Me.'" . . . "Accompanied by the power of persuasion, the power of prayer, the power of the love of God, this work will not, cannot, be without fruit."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latin typeface="Book Antiqua"/>
                <a:cs typeface="Book Antiqua"/>
              </a:rPr>
              <a:t>The Ministry of Healing, pp. 143, 144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8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833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153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sz="4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is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“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Homes 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of Hope and Healing</a:t>
            </a:r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”</a:t>
            </a: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75037"/>
            <a:ext cx="7924800" cy="2392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Homes of Hope and Healing” </a:t>
            </a:r>
            <a:r>
              <a:rPr lang="en-US" dirty="0" smtClean="0"/>
              <a:t>program </a:t>
            </a:r>
            <a:r>
              <a:rPr lang="en-US" dirty="0"/>
              <a:t>involves opening our homes to our neighbors for fellowship and learning. </a:t>
            </a:r>
          </a:p>
        </p:txBody>
      </p:sp>
    </p:spTree>
    <p:extLst>
      <p:ext uri="{BB962C8B-B14F-4D97-AF65-F5344CB8AC3E}">
        <p14:creationId xmlns:p14="http://schemas.microsoft.com/office/powerpoint/2010/main" val="227688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" y="-1"/>
            <a:ext cx="9132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46237"/>
            <a:ext cx="5638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 these perplexing times, when hopelessness abounds, our homes can be places where neighbors, family, and friends gather in fellowship to share 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HOPE and HEALING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spiritual and emotional nurture.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2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DEPT\WM\_SHARED\2011 Adviosry Resources\2011 ADVISORY CD FILES\3. OUTREACH\OUTREACH\2. Homes of Hope and Healing MInistry  PP\HomesHopeHealing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" y="-1"/>
            <a:ext cx="9132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103437"/>
            <a:ext cx="5181600" cy="277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Here friendships are formed; hope, healing and encouragement are given; and needs are met.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952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EPT\WM\_SHARED\2011 Adviosry Resources\2011 ADVISORY CD FILES\3. OUTREACH\OUTREACH\2. Homes of Hope and Healing MInistry  PP\HomesHopeHealing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" y="-1"/>
            <a:ext cx="91321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6400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  <a:latin typeface="Book Antiqua" pitchFamily="18" charset="0"/>
              </a:rPr>
              <a:t/>
            </a:r>
            <a:br>
              <a:rPr lang="en-US" sz="4000" b="1" dirty="0" smtClean="0">
                <a:solidFill>
                  <a:srgbClr val="1F497D"/>
                </a:solidFill>
                <a:latin typeface="Book Antiqua" pitchFamily="18" charset="0"/>
              </a:rPr>
            </a:br>
            <a:r>
              <a:rPr lang="en-US" sz="4000" b="1" dirty="0" smtClean="0">
                <a:solidFill>
                  <a:srgbClr val="1F497D"/>
                </a:solidFill>
                <a:latin typeface="Book Antiqua" pitchFamily="18" charset="0"/>
              </a:rPr>
              <a:t>Who needs HOPE?</a:t>
            </a:r>
            <a:br>
              <a:rPr lang="en-US" sz="4000" b="1" dirty="0" smtClean="0">
                <a:solidFill>
                  <a:srgbClr val="1F497D"/>
                </a:solidFill>
                <a:latin typeface="Book Antiqua" pitchFamily="18" charset="0"/>
              </a:rPr>
            </a:br>
            <a:endParaRPr lang="en-US" sz="4000" b="1" dirty="0">
              <a:solidFill>
                <a:srgbClr val="1F497D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52600"/>
            <a:ext cx="50292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YOUR </a:t>
            </a:r>
            <a:r>
              <a:rPr lang="en-US" dirty="0"/>
              <a:t>NEIGHBOR</a:t>
            </a:r>
          </a:p>
          <a:p>
            <a:pPr lvl="0"/>
            <a:r>
              <a:rPr lang="en-US" dirty="0"/>
              <a:t>YOUR FRIEND</a:t>
            </a:r>
          </a:p>
          <a:p>
            <a:pPr lvl="0"/>
            <a:r>
              <a:rPr lang="en-US" dirty="0"/>
              <a:t>THE SICK</a:t>
            </a:r>
          </a:p>
          <a:p>
            <a:pPr lvl="0"/>
            <a:r>
              <a:rPr lang="en-US" dirty="0"/>
              <a:t>THE DISCOURAGED</a:t>
            </a:r>
          </a:p>
          <a:p>
            <a:pPr lvl="0"/>
            <a:r>
              <a:rPr lang="en-US" dirty="0"/>
              <a:t>DYSFUNCTIONAL FAMILIES</a:t>
            </a:r>
          </a:p>
          <a:p>
            <a:pPr lvl="0"/>
            <a:r>
              <a:rPr lang="en-US" dirty="0"/>
              <a:t>THOSE IN PAIN</a:t>
            </a:r>
          </a:p>
          <a:p>
            <a:pPr lvl="0"/>
            <a:r>
              <a:rPr lang="en-US" dirty="0"/>
              <a:t>THE HOMELESS</a:t>
            </a:r>
          </a:p>
          <a:p>
            <a:pPr lvl="0"/>
            <a:r>
              <a:rPr lang="en-US" dirty="0"/>
              <a:t>A CO-WORKER</a:t>
            </a:r>
          </a:p>
          <a:p>
            <a:pPr lvl="0"/>
            <a:r>
              <a:rPr lang="en-US" dirty="0"/>
              <a:t>THE JOBLESS</a:t>
            </a:r>
          </a:p>
          <a:p>
            <a:pPr lvl="0"/>
            <a:r>
              <a:rPr lang="en-US" b="1" i="1" dirty="0">
                <a:latin typeface="Palatino Linotype" pitchFamily="18" charset="0"/>
              </a:rPr>
              <a:t>And many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3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0772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“Women </a:t>
            </a:r>
            <a:r>
              <a:rPr lang="en-US" sz="3600" dirty="0"/>
              <a:t>as well as men can engage in the work of hiding the truth where it can work out and be made manifest.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 take their place in the work at this crisis, and the Lord will work through them.</a:t>
            </a:r>
            <a:r>
              <a:rPr lang="en-US" sz="36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2183" y="663714"/>
            <a:ext cx="4108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dobe Caslon Pro"/>
                <a:cs typeface="Adobe Caslon Pro"/>
              </a:rPr>
              <a:t>God Calls Women</a:t>
            </a:r>
            <a:endParaRPr lang="en-US" sz="4000" b="1" dirty="0">
              <a:solidFill>
                <a:schemeClr val="tx2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05476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2011 ADVISORY CD FILES\3. OUTREACH\OUTREACH\2. Homes of Hope and Healing MInistry  PP\HomesHopeHealing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If they are imbued with a sense of their duty, and labor under the influence of the Spirit of God, </a:t>
            </a:r>
            <a:r>
              <a:rPr lang="en-US" sz="3600" b="1" dirty="0">
                <a:solidFill>
                  <a:srgbClr val="1F497D"/>
                </a:solidFill>
              </a:rPr>
              <a:t>they will have just the self-possession required for this time.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123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1009</Words>
  <Application>Microsoft Macintosh PowerPoint</Application>
  <PresentationFormat>On-screen Show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 What is  “Homes of Hope and Healing”?</vt:lpstr>
      <vt:lpstr>PowerPoint Presentation</vt:lpstr>
      <vt:lpstr>PowerPoint Presentation</vt:lpstr>
      <vt:lpstr> Who needs HOPE? </vt:lpstr>
      <vt:lpstr>PowerPoint Presentation</vt:lpstr>
      <vt:lpstr>PowerPoint Presentation</vt:lpstr>
      <vt:lpstr>PowerPoint Presentation</vt:lpstr>
      <vt:lpstr>PowerPoint Presentation</vt:lpstr>
      <vt:lpstr> How to Start? </vt:lpstr>
      <vt:lpstr>PowerPoint Presentation</vt:lpstr>
      <vt:lpstr> How do I organize  the program? </vt:lpstr>
      <vt:lpstr>PowerPoint Presentation</vt:lpstr>
      <vt:lpstr> To Keep Your Group Going</vt:lpstr>
      <vt:lpstr> Helpful Materials </vt:lpstr>
      <vt:lpstr> Helpful Materials </vt:lpstr>
      <vt:lpstr> The Benefits of “Homes of Hope and Healing” Ministry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Arrais</dc:creator>
  <cp:lastModifiedBy>Raquel Arrais</cp:lastModifiedBy>
  <cp:revision>16</cp:revision>
  <dcterms:created xsi:type="dcterms:W3CDTF">2011-03-11T18:48:46Z</dcterms:created>
  <dcterms:modified xsi:type="dcterms:W3CDTF">2014-03-27T14:34:56Z</dcterms:modified>
</cp:coreProperties>
</file>